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Merriweather Light"/>
      <p:regular r:id="rId15"/>
      <p:bold r:id="rId16"/>
      <p:italic r:id="rId17"/>
      <p:boldItalic r:id="rId18"/>
    </p:embeddedFon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  <p:embeddedFont>
      <p:font typeface="Open Sans SemiBold"/>
      <p:regular r:id="rId27"/>
      <p:bold r:id="rId28"/>
      <p:italic r:id="rId29"/>
      <p:boldItalic r:id="rId30"/>
    </p:embeddedFont>
    <p:embeddedFont>
      <p:font typeface="Vidaloka"/>
      <p:regular r:id="rId31"/>
    </p:embeddedFont>
    <p:embeddedFont>
      <p:font typeface="Russo One"/>
      <p:regular r:id="rId32"/>
    </p:embeddedFont>
    <p:embeddedFont>
      <p:font typeface="Mako"/>
      <p:regular r:id="rId33"/>
    </p:embeddedFont>
    <p:embeddedFont>
      <p:font typeface="Crimson Text"/>
      <p:regular r:id="rId34"/>
      <p:bold r:id="rId35"/>
      <p:italic r:id="rId36"/>
      <p:boldItalic r:id="rId37"/>
    </p:embeddedFont>
    <p:embeddedFont>
      <p:font typeface="Open Sans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italic.fntdata"/><Relationship Id="rId41" Type="http://schemas.openxmlformats.org/officeDocument/2006/relationships/font" Target="fonts/OpenSans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Vidaloka-regular.fntdata"/><Relationship Id="rId30" Type="http://schemas.openxmlformats.org/officeDocument/2006/relationships/font" Target="fonts/OpenSansSemiBold-boldItalic.fntdata"/><Relationship Id="rId33" Type="http://schemas.openxmlformats.org/officeDocument/2006/relationships/font" Target="fonts/Mako-regular.fntdata"/><Relationship Id="rId32" Type="http://schemas.openxmlformats.org/officeDocument/2006/relationships/font" Target="fonts/RussoOne-regular.fntdata"/><Relationship Id="rId35" Type="http://schemas.openxmlformats.org/officeDocument/2006/relationships/font" Target="fonts/CrimsonText-bold.fntdata"/><Relationship Id="rId34" Type="http://schemas.openxmlformats.org/officeDocument/2006/relationships/font" Target="fonts/CrimsonText-regular.fntdata"/><Relationship Id="rId37" Type="http://schemas.openxmlformats.org/officeDocument/2006/relationships/font" Target="fonts/CrimsonText-boldItalic.fntdata"/><Relationship Id="rId36" Type="http://schemas.openxmlformats.org/officeDocument/2006/relationships/font" Target="fonts/CrimsonText-italic.fntdata"/><Relationship Id="rId39" Type="http://schemas.openxmlformats.org/officeDocument/2006/relationships/font" Target="fonts/OpenSans-bold.fntdata"/><Relationship Id="rId38" Type="http://schemas.openxmlformats.org/officeDocument/2006/relationships/font" Target="fonts/OpenSans-regular.fntdata"/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8" Type="http://schemas.openxmlformats.org/officeDocument/2006/relationships/font" Target="fonts/OpenSansSemiBold-bold.fntdata"/><Relationship Id="rId27" Type="http://schemas.openxmlformats.org/officeDocument/2006/relationships/font" Target="fonts/OpenSansSemiBold-regular.fntdata"/><Relationship Id="rId29" Type="http://schemas.openxmlformats.org/officeDocument/2006/relationships/font" Target="fonts/OpenSansSemiBold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MerriweatherLight-regular.fntdata"/><Relationship Id="rId14" Type="http://schemas.openxmlformats.org/officeDocument/2006/relationships/slide" Target="slides/slide10.xml"/><Relationship Id="rId17" Type="http://schemas.openxmlformats.org/officeDocument/2006/relationships/font" Target="fonts/MerriweatherLight-italic.fntdata"/><Relationship Id="rId16" Type="http://schemas.openxmlformats.org/officeDocument/2006/relationships/font" Target="fonts/MerriweatherLight-bold.fntdata"/><Relationship Id="rId19" Type="http://schemas.openxmlformats.org/officeDocument/2006/relationships/font" Target="fonts/Montserrat-regular.fntdata"/><Relationship Id="rId18" Type="http://schemas.openxmlformats.org/officeDocument/2006/relationships/font" Target="fonts/MerriweatherLight-bold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cc7554a049_0_8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cc7554a049_0_8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cd8a80d6b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cd8a80d6b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105aad17dc0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105aad17dc0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cc7554a049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cc7554a049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These improvements range from simple things like virtual monitoring to smart devices that have changed the physical therapy field completely.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cc7554a049_0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cc7554a049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105aad17dc0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105aad17dc0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07aaa41fe9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07aaa41fe9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cc7554a049_0_8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cc7554a049_0_8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1083f33e91c_1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1083f33e91c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68" name="Google Shape;68;p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" name="Google Shape;69;p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76" name="Google Shape;76;p13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78" name="Google Shape;78;p13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0" name="Google Shape;80;p13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2" name="Google Shape;82;p13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87" name="Google Shape;87;p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" name="Google Shape;91;p14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4" name="Google Shape;94;p14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5" name="Google Shape;95;p14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4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7" name="Google Shape;97;p14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4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0" name="Google Shape;100;p14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4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3" name="Google Shape;103;p14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4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" name="Google Shape;106;p14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4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9" name="Google Shape;109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" name="Google Shape;111;p1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Google Shape;112;p1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15" name="Google Shape;115;p15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6" name="Google Shape;116;p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20" name="Google Shape;120;p16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21" name="Google Shape;121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" name="Google Shape;122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1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1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27" name="Google Shape;127;p17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28" name="Google Shape;128;p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" name="Google Shape;129;p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34" name="Google Shape;134;p18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35" name="Google Shape;135;p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39" name="Google Shape;139;p19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40" name="Google Shape;140;p1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" name="Google Shape;141;p1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" name="Google Shape;142;p1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" name="Google Shape;143;p1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" name="Google Shape;144;p1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" name="Google Shape;145;p1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8" name="Google Shape;148;p20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49" name="Google Shape;149;p20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50" name="Google Shape;150;p20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" name="Google Shape;151;p20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20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20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9" name="Google Shape;19;p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" name="Google Shape;20;p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" name="Google Shape;21;p3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" name="Google Shape;22;p3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56" name="Google Shape;156;p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21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0" name="Google Shape;160;p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Google Shape;161;p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2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2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Google Shape;164;p2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2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6" name="Google Shape;166;p2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9" name="Google Shape;169;p23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70" name="Google Shape;170;p23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23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72" name="Google Shape;172;p23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3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74" name="Google Shape;174;p23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23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76" name="Google Shape;176;p23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77" name="Google Shape;177;p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" name="Google Shape;178;p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2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2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" name="Google Shape;182;p2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2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4" name="Google Shape;184;p24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7" name="Google Shape;187;p25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88" name="Google Shape;188;p2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2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2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1" name="Google Shape;191;p2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4" name="Google Shape;194;p26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95" name="Google Shape;195;p26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96" name="Google Shape;196;p2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2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26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1" name="Google Shape;201;p27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202" name="Google Shape;202;p27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03" name="Google Shape;203;p2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4" name="Google Shape;204;p2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2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" name="Google Shape;206;p2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" name="Google Shape;207;p2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2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1" name="Google Shape;211;p28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12" name="Google Shape;212;p2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2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" name="Google Shape;214;p28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7" name="Google Shape;217;p29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18" name="Google Shape;218;p2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" name="Google Shape;219;p2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0" name="Google Shape;220;p2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2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2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" name="Google Shape;223;p2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26" name="Google Shape;226;p30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30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28" name="Google Shape;228;p30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30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0" name="Google Shape;230;p30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30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32" name="Google Shape;232;p3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3" name="Google Shape;233;p3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26" name="Google Shape;26;p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" name="Google Shape;27;p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" name="Google Shape;28;p4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1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6" name="Google Shape;236;p31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31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8" name="Google Shape;238;p31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31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0" name="Google Shape;240;p31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31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242" name="Google Shape;242;p31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3" name="Google Shape;243;p31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31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5" name="Google Shape;245;p31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31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7" name="Google Shape;247;p31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48" name="Google Shape;248;p3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" name="Google Shape;249;p3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" name="Google Shape;250;p3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" name="Google Shape;251;p3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2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4" name="Google Shape;254;p32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32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6" name="Google Shape;256;p32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32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8" name="Google Shape;258;p32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32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60" name="Google Shape;260;p32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32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62" name="Google Shape;262;p32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32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64" name="Google Shape;264;p32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32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66" name="Google Shape;266;p3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7" name="Google Shape;267;p3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3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0" name="Google Shape;270;p33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33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2" name="Google Shape;272;p33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33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4" name="Google Shape;274;p33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33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6" name="Google Shape;276;p33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33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8" name="Google Shape;278;p33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33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80" name="Google Shape;280;p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1" name="Google Shape;281;p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2" name="Google Shape;282;p3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3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4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286" name="Google Shape;286;p3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7" name="Google Shape;287;p3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" name="Google Shape;288;p3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" name="Google Shape;289;p3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0" name="Google Shape;290;p3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1" name="Google Shape;291;p3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5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4" name="Google Shape;294;p35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35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6" name="Google Shape;296;p35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35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8" name="Google Shape;298;p35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35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0" name="Google Shape;300;p35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35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02" name="Google Shape;302;p3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3" name="Google Shape;303;p3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6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6" name="Google Shape;306;p36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36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8" name="Google Shape;308;p36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9" name="Google Shape;309;p36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10" name="Google Shape;310;p36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36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12" name="Google Shape;312;p3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3" name="Google Shape;313;p3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4" name="Google Shape;314;p36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" name="Google Shape;316;p3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7" name="Google Shape;317;p3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8" name="Google Shape;318;p3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" name="Google Shape;319;p3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" name="Google Shape;320;p3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" name="Google Shape;321;p3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2" name="Google Shape;322;p37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3" name="Google Shape;323;p37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24" name="Google Shape;324;p37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5" name="Google Shape;325;p37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26" name="Google Shape;326;p37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" name="Google Shape;327;p37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28" name="Google Shape;328;p37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37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30" name="Google Shape;330;p37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37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2" name="Google Shape;332;p37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3" name="Google Shape;333;p37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4" name="Google Shape;334;p37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8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37" name="Google Shape;337;p38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38" name="Google Shape;338;p38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39" name="Google Shape;339;p38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40" name="Google Shape;340;p38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1" name="Google Shape;341;p38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42" name="Google Shape;342;p38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43" name="Google Shape;343;p3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" name="Google Shape;344;p3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9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7" name="Google Shape;347;p39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8" name="Google Shape;348;p39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9" name="Google Shape;349;p39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0" name="Google Shape;350;p39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51" name="Google Shape;351;p39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" name="Google Shape;352;p39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53" name="Google Shape;353;p39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39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55" name="Google Shape;355;p3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6" name="Google Shape;356;p3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8" name="Google Shape;358;p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" name="Google Shape;359;p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" name="Google Shape;360;p4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" name="Google Shape;361;p4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2" name="Google Shape;362;p4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3" name="Google Shape;363;p4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4" name="Google Shape;364;p40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65" name="Google Shape;365;p40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6" name="Google Shape;366;p40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67" name="Google Shape;367;p40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8" name="Google Shape;368;p40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369" name="Google Shape;369;p40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70" name="Google Shape;370;p40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5" name="Google Shape;35;p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" name="Google Shape;36;p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" name="Google Shape;37;p5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1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73" name="Google Shape;373;p41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41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75" name="Google Shape;375;p41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41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77" name="Google Shape;377;p41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78" name="Google Shape;378;p4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9" name="Google Shape;379;p4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2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2" name="Google Shape;382;p42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3" name="Google Shape;383;p42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4" name="Google Shape;384;p42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5" name="Google Shape;385;p42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6" name="Google Shape;386;p42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87" name="Google Shape;387;p4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8" name="Google Shape;388;p4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9" name="Google Shape;389;p4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0" name="Google Shape;390;p4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1" name="Google Shape;391;p4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2" name="Google Shape;392;p42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93" name="Google Shape;393;p42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94" name="Google Shape;394;p42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3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7" name="Google Shape;397;p43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98" name="Google Shape;398;p4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9" name="Google Shape;399;p4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4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402" name="Google Shape;402;p44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403" name="Google Shape;403;p4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4" name="Google Shape;404;p4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5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7" name="Google Shape;407;p45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408" name="Google Shape;408;p4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9" name="Google Shape;409;p4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" name="Google Shape;410;p45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2" name="Google Shape;412;p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3" name="Google Shape;413;p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4" name="Google Shape;414;p4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5" name="Google Shape;415;p4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6" name="Google Shape;416;p4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7" name="Google Shape;417;p4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8" name="Google Shape;418;p46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419" name="Google Shape;419;p46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20" name="Google Shape;420;p46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7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23" name="Google Shape;423;p47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4" name="Google Shape;424;p47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25" name="Google Shape;425;p47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6" name="Google Shape;426;p47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427" name="Google Shape;427;p4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8" name="Google Shape;428;p4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8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431" name="Google Shape;431;p48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32" name="Google Shape;432;p48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3" name="Google Shape;433;p48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34" name="Google Shape;434;p48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5" name="Google Shape;435;p48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36" name="Google Shape;436;p48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37" name="Google Shape;437;p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8" name="Google Shape;438;p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9" name="Google Shape;439;p4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0" name="Google Shape;440;p4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9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43" name="Google Shape;443;p49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4" name="Google Shape;444;p49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45" name="Google Shape;445;p4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6" name="Google Shape;446;p49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7" name="Google Shape;447;p4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8" name="Google Shape;448;p49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0" name="Google Shape;40;p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" name="Google Shape;41;p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6" name="Google Shape;46;p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" name="Google Shape;47;p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50" name="Google Shape;50;p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" name="Google Shape;51;p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" name="Google Shape;52;p8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" name="Google Shape;53;p8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62" name="Google Shape;62;p1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" name="Google Shape;63;p1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" name="Google Shape;64;p10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theme" Target="../theme/theme2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4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In Physical Therapy</a:t>
            </a:r>
            <a:endParaRPr/>
          </a:p>
        </p:txBody>
      </p:sp>
      <p:sp>
        <p:nvSpPr>
          <p:cNvPr id="473" name="Google Shape;473;p54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By: Angely Taveras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CSIT 100-37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63"/>
          <p:cNvSpPr txBox="1"/>
          <p:nvPr>
            <p:ph idx="1" type="subTitle"/>
          </p:nvPr>
        </p:nvSpPr>
        <p:spPr>
          <a:xfrm>
            <a:off x="822000" y="1017725"/>
            <a:ext cx="76854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marR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Diena, Yitz. “74 Physical Therapy Statistics, Facts &amp; Demographics.” </a:t>
            </a:r>
            <a:r>
              <a:rPr i="1" lang="en" sz="1200">
                <a:solidFill>
                  <a:schemeClr val="dk1"/>
                </a:solidFill>
              </a:rPr>
              <a:t>At-Home ABA Therapy For Autism - Ambitions ABA</a:t>
            </a:r>
            <a:r>
              <a:rPr lang="en" sz="1200">
                <a:solidFill>
                  <a:schemeClr val="dk1"/>
                </a:solidFill>
              </a:rPr>
              <a:t>, Ambitions ABA, 31 Aug. 2023, www.ambitionsaba.com/resources/physical-therapy-statistics#:~:text=Top%2010%20Physical%20Therapy%20Statistics&amp;text=Over%2050%20million%20Americans%20seek,reduction%20in%20pain%20after%20treatment. 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“7 Ways Technology Is Changing Physical Therapy.” </a:t>
            </a:r>
            <a:r>
              <a:rPr i="1" lang="en" sz="1200">
                <a:solidFill>
                  <a:schemeClr val="dk1"/>
                </a:solidFill>
              </a:rPr>
              <a:t>University of the Cumberlands</a:t>
            </a:r>
            <a:r>
              <a:rPr lang="en" sz="1200">
                <a:solidFill>
                  <a:schemeClr val="dk1"/>
                </a:solidFill>
              </a:rPr>
              <a:t>, 15 Nov. 2023, www.ucumberlands.edu/blog/technology-is-changing-physical-therapy. 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ctr">
              <a:spcBef>
                <a:spcPts val="12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63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Cited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55"/>
          <p:cNvSpPr txBox="1"/>
          <p:nvPr>
            <p:ph idx="1" type="subTitle"/>
          </p:nvPr>
        </p:nvSpPr>
        <p:spPr>
          <a:xfrm>
            <a:off x="895950" y="13818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Physical therapy is a method of treatment for injured or ill patients that improves their ability to move and manage pain</a:t>
            </a:r>
            <a:r>
              <a:rPr lang="en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 of Physical Therapy include..</a:t>
            </a:r>
            <a:r>
              <a:rPr lang="en"/>
              <a:t> </a:t>
            </a:r>
            <a:endParaRPr/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300">
                <a:solidFill>
                  <a:schemeClr val="dk1"/>
                </a:solidFill>
              </a:rPr>
              <a:t>Pain Relief</a:t>
            </a:r>
            <a:endParaRPr sz="1300">
              <a:solidFill>
                <a:schemeClr val="dk1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300">
                <a:solidFill>
                  <a:schemeClr val="dk1"/>
                </a:solidFill>
              </a:rPr>
              <a:t>Improvement in mobility &amp; balance</a:t>
            </a:r>
            <a:endParaRPr sz="1300">
              <a:solidFill>
                <a:schemeClr val="dk1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300">
                <a:solidFill>
                  <a:schemeClr val="dk1"/>
                </a:solidFill>
              </a:rPr>
              <a:t>Overall better health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79" name="Google Shape;479;p55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</a:t>
            </a:r>
            <a:r>
              <a:rPr lang="en"/>
              <a:t>Physical</a:t>
            </a:r>
            <a:r>
              <a:rPr lang="en"/>
              <a:t> </a:t>
            </a:r>
            <a:r>
              <a:rPr lang="en"/>
              <a:t>Therapy</a:t>
            </a:r>
            <a:r>
              <a:rPr lang="en"/>
              <a:t>? </a:t>
            </a:r>
            <a:endParaRPr/>
          </a:p>
        </p:txBody>
      </p:sp>
      <p:pic>
        <p:nvPicPr>
          <p:cNvPr id="480" name="Google Shape;48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3250" y="1818775"/>
            <a:ext cx="3644325" cy="21199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56"/>
          <p:cNvSpPr txBox="1"/>
          <p:nvPr>
            <p:ph idx="1" type="subTitle"/>
          </p:nvPr>
        </p:nvSpPr>
        <p:spPr>
          <a:xfrm>
            <a:off x="683500" y="2048550"/>
            <a:ext cx="4388100" cy="10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At least more than 15% of Americans alone are in need of physical therapy.</a:t>
            </a:r>
            <a:endParaRPr sz="26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pic>
        <p:nvPicPr>
          <p:cNvPr id="486" name="Google Shape;486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5175" y="551650"/>
            <a:ext cx="3371325" cy="40402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57"/>
          <p:cNvSpPr txBox="1"/>
          <p:nvPr>
            <p:ph type="title"/>
          </p:nvPr>
        </p:nvSpPr>
        <p:spPr>
          <a:xfrm>
            <a:off x="713225" y="445025"/>
            <a:ext cx="632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Technology’s Affect</a:t>
            </a:r>
            <a:endParaRPr/>
          </a:p>
        </p:txBody>
      </p:sp>
      <p:sp>
        <p:nvSpPr>
          <p:cNvPr id="492" name="Google Shape;492;p57"/>
          <p:cNvSpPr txBox="1"/>
          <p:nvPr>
            <p:ph idx="2" type="subTitle"/>
          </p:nvPr>
        </p:nvSpPr>
        <p:spPr>
          <a:xfrm>
            <a:off x="5096900" y="3510875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</a:rPr>
              <a:t>Smart Devices</a:t>
            </a:r>
            <a:endParaRPr sz="1700"/>
          </a:p>
        </p:txBody>
      </p:sp>
      <p:sp>
        <p:nvSpPr>
          <p:cNvPr id="493" name="Google Shape;493;p57"/>
          <p:cNvSpPr txBox="1"/>
          <p:nvPr>
            <p:ph idx="4" type="subTitle"/>
          </p:nvPr>
        </p:nvSpPr>
        <p:spPr>
          <a:xfrm>
            <a:off x="1148263" y="3510875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</a:rPr>
              <a:t>Virtual Monitoring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494" name="Google Shape;494;p57"/>
          <p:cNvSpPr txBox="1"/>
          <p:nvPr/>
        </p:nvSpPr>
        <p:spPr>
          <a:xfrm>
            <a:off x="1235700" y="1108125"/>
            <a:ext cx="66726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Technology has provided us with a great quantity of new improvements. Assisting healthcare providers in making the physical therapy experience more enjoyable, quicker and efficient.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5" name="Google Shape;495;p57"/>
          <p:cNvSpPr/>
          <p:nvPr/>
        </p:nvSpPr>
        <p:spPr>
          <a:xfrm>
            <a:off x="5969250" y="2459800"/>
            <a:ext cx="741391" cy="684591"/>
          </a:xfrm>
          <a:custGeom>
            <a:rect b="b" l="l" r="r" t="t"/>
            <a:pathLst>
              <a:path extrusionOk="0" h="11784" w="11815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96" name="Google Shape;496;p57"/>
          <p:cNvCxnSpPr/>
          <p:nvPr/>
        </p:nvCxnSpPr>
        <p:spPr>
          <a:xfrm flipH="1" rot="10800000">
            <a:off x="3174150" y="2872825"/>
            <a:ext cx="2340000" cy="1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grpSp>
        <p:nvGrpSpPr>
          <p:cNvPr id="497" name="Google Shape;497;p57"/>
          <p:cNvGrpSpPr/>
          <p:nvPr/>
        </p:nvGrpSpPr>
        <p:grpSpPr>
          <a:xfrm>
            <a:off x="2048849" y="2459806"/>
            <a:ext cx="684962" cy="684597"/>
            <a:chOff x="4456875" y="2635825"/>
            <a:chExt cx="481825" cy="451700"/>
          </a:xfrm>
        </p:grpSpPr>
        <p:sp>
          <p:nvSpPr>
            <p:cNvPr id="498" name="Google Shape;498;p57"/>
            <p:cNvSpPr/>
            <p:nvPr/>
          </p:nvSpPr>
          <p:spPr>
            <a:xfrm>
              <a:off x="4542475" y="3031050"/>
              <a:ext cx="189725" cy="56475"/>
            </a:xfrm>
            <a:custGeom>
              <a:rect b="b" l="l" r="r" t="t"/>
              <a:pathLst>
                <a:path extrusionOk="0" h="2259" w="7589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" name="Google Shape;499;p57"/>
            <p:cNvSpPr/>
            <p:nvPr/>
          </p:nvSpPr>
          <p:spPr>
            <a:xfrm>
              <a:off x="4456875" y="2946350"/>
              <a:ext cx="256125" cy="56500"/>
            </a:xfrm>
            <a:custGeom>
              <a:rect b="b" l="l" r="r" t="t"/>
              <a:pathLst>
                <a:path extrusionOk="0" h="2260" w="10245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" name="Google Shape;500;p57"/>
            <p:cNvSpPr/>
            <p:nvPr/>
          </p:nvSpPr>
          <p:spPr>
            <a:xfrm>
              <a:off x="4741225" y="2861675"/>
              <a:ext cx="169400" cy="141175"/>
            </a:xfrm>
            <a:custGeom>
              <a:rect b="b" l="l" r="r" t="t"/>
              <a:pathLst>
                <a:path extrusionOk="0" h="5647" w="6776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" name="Google Shape;501;p57"/>
            <p:cNvSpPr/>
            <p:nvPr/>
          </p:nvSpPr>
          <p:spPr>
            <a:xfrm>
              <a:off x="4741225" y="3031050"/>
              <a:ext cx="169400" cy="42400"/>
            </a:xfrm>
            <a:custGeom>
              <a:rect b="b" l="l" r="r" t="t"/>
              <a:pathLst>
                <a:path extrusionOk="0" h="1696" w="6776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" name="Google Shape;502;p57"/>
            <p:cNvSpPr/>
            <p:nvPr/>
          </p:nvSpPr>
          <p:spPr>
            <a:xfrm>
              <a:off x="445687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" name="Google Shape;503;p57"/>
            <p:cNvSpPr/>
            <p:nvPr/>
          </p:nvSpPr>
          <p:spPr>
            <a:xfrm>
              <a:off x="4741225" y="2791125"/>
              <a:ext cx="169400" cy="42325"/>
            </a:xfrm>
            <a:custGeom>
              <a:rect b="b" l="l" r="r" t="t"/>
              <a:pathLst>
                <a:path extrusionOk="0" h="1693" w="6776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8"/>
          <p:cNvSpPr txBox="1"/>
          <p:nvPr>
            <p:ph type="title"/>
          </p:nvPr>
        </p:nvSpPr>
        <p:spPr>
          <a:xfrm>
            <a:off x="1380875" y="1853525"/>
            <a:ext cx="65082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Top 3 Improvements</a:t>
            </a:r>
            <a:endParaRPr sz="5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59"/>
          <p:cNvSpPr txBox="1"/>
          <p:nvPr>
            <p:ph idx="1" type="subTitle"/>
          </p:nvPr>
        </p:nvSpPr>
        <p:spPr>
          <a:xfrm>
            <a:off x="1403700" y="1103775"/>
            <a:ext cx="63366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With the use of wearable devices Physical therapists may collect patient data in real-world settings and execute their care plans remotely. </a:t>
            </a:r>
            <a:endParaRPr sz="1500"/>
          </a:p>
        </p:txBody>
      </p:sp>
      <p:sp>
        <p:nvSpPr>
          <p:cNvPr id="514" name="Google Shape;514;p59"/>
          <p:cNvSpPr txBox="1"/>
          <p:nvPr>
            <p:ph type="title"/>
          </p:nvPr>
        </p:nvSpPr>
        <p:spPr>
          <a:xfrm>
            <a:off x="562025" y="4334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/>
              <a:t>New Devices</a:t>
            </a:r>
            <a:endParaRPr/>
          </a:p>
        </p:txBody>
      </p:sp>
      <p:sp>
        <p:nvSpPr>
          <p:cNvPr id="515" name="Google Shape;515;p59"/>
          <p:cNvSpPr txBox="1"/>
          <p:nvPr/>
        </p:nvSpPr>
        <p:spPr>
          <a:xfrm>
            <a:off x="752975" y="2131575"/>
            <a:ext cx="6672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rPr>
              <a:t>The most popular wearable devices as of right now are..</a:t>
            </a:r>
            <a:endParaRPr sz="1800">
              <a:solidFill>
                <a:schemeClr val="dk2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516" name="Google Shape;516;p59"/>
          <p:cNvSpPr txBox="1"/>
          <p:nvPr/>
        </p:nvSpPr>
        <p:spPr>
          <a:xfrm>
            <a:off x="486550" y="2547075"/>
            <a:ext cx="1691400" cy="7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Skin Sleeves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7" name="Google Shape;517;p59"/>
          <p:cNvSpPr txBox="1"/>
          <p:nvPr/>
        </p:nvSpPr>
        <p:spPr>
          <a:xfrm>
            <a:off x="2894550" y="2547075"/>
            <a:ext cx="290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Fitness Trackers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8" name="Google Shape;518;p59"/>
          <p:cNvSpPr txBox="1"/>
          <p:nvPr/>
        </p:nvSpPr>
        <p:spPr>
          <a:xfrm>
            <a:off x="6139800" y="2547075"/>
            <a:ext cx="3004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Fall-Sensing Technology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19" name="Google Shape;519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9175" y="3130575"/>
            <a:ext cx="2738349" cy="1540321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20" name="Google Shape;520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1040" y="3130575"/>
            <a:ext cx="2640561" cy="1540326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21" name="Google Shape;521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3225" y="3130575"/>
            <a:ext cx="2002425" cy="1540325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6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Robotic Physical Therapy Treatments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527" name="Google Shape;527;p60"/>
          <p:cNvSpPr txBox="1"/>
          <p:nvPr/>
        </p:nvSpPr>
        <p:spPr>
          <a:xfrm>
            <a:off x="1023853" y="1475575"/>
            <a:ext cx="26331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By 2026, the market for robotic technology in the physical therapy industry is anticipated to expand by </a:t>
            </a: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46%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8" name="Google Shape;528;p60"/>
          <p:cNvSpPr txBox="1"/>
          <p:nvPr/>
        </p:nvSpPr>
        <p:spPr>
          <a:xfrm>
            <a:off x="1146850" y="3283950"/>
            <a:ext cx="2510100" cy="135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Provides physical therapists with more flexibility in their motions and repetitions, which 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usually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take longer when done manually.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9" name="Google Shape;529;p60"/>
          <p:cNvSpPr txBox="1"/>
          <p:nvPr/>
        </p:nvSpPr>
        <p:spPr>
          <a:xfrm>
            <a:off x="6048651" y="1475575"/>
            <a:ext cx="18609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Working out with the help of a robotic apparatus. 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0" name="Google Shape;530;p60"/>
          <p:cNvSpPr txBox="1"/>
          <p:nvPr/>
        </p:nvSpPr>
        <p:spPr>
          <a:xfrm>
            <a:off x="5702725" y="3283950"/>
            <a:ext cx="23052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Helps therapist gather information in real-time and sensory input, allowing them to 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customize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each 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patients treatment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531" name="Google Shape;531;p60"/>
          <p:cNvGrpSpPr/>
          <p:nvPr/>
        </p:nvGrpSpPr>
        <p:grpSpPr>
          <a:xfrm>
            <a:off x="428355" y="1475572"/>
            <a:ext cx="718500" cy="618606"/>
            <a:chOff x="-25834600" y="3564375"/>
            <a:chExt cx="296950" cy="278050"/>
          </a:xfrm>
        </p:grpSpPr>
        <p:sp>
          <p:nvSpPr>
            <p:cNvPr id="532" name="Google Shape;532;p60"/>
            <p:cNvSpPr/>
            <p:nvPr/>
          </p:nvSpPr>
          <p:spPr>
            <a:xfrm>
              <a:off x="-25694400" y="37037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60"/>
            <p:cNvSpPr/>
            <p:nvPr/>
          </p:nvSpPr>
          <p:spPr>
            <a:xfrm>
              <a:off x="-25591225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60"/>
            <p:cNvSpPr/>
            <p:nvPr/>
          </p:nvSpPr>
          <p:spPr>
            <a:xfrm>
              <a:off x="-25834600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60"/>
            <p:cNvSpPr/>
            <p:nvPr/>
          </p:nvSpPr>
          <p:spPr>
            <a:xfrm>
              <a:off x="-25695200" y="356437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60"/>
            <p:cNvSpPr/>
            <p:nvPr/>
          </p:nvSpPr>
          <p:spPr>
            <a:xfrm>
              <a:off x="-25792850" y="3606125"/>
              <a:ext cx="42550" cy="40975"/>
            </a:xfrm>
            <a:custGeom>
              <a:rect b="b" l="l" r="r" t="t"/>
              <a:pathLst>
                <a:path extrusionOk="0" h="1639" w="1702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60"/>
            <p:cNvSpPr/>
            <p:nvPr/>
          </p:nvSpPr>
          <p:spPr>
            <a:xfrm>
              <a:off x="-25621950" y="3606125"/>
              <a:ext cx="43350" cy="40975"/>
            </a:xfrm>
            <a:custGeom>
              <a:rect b="b" l="l" r="r" t="t"/>
              <a:pathLst>
                <a:path extrusionOk="0" h="1639" w="1734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60"/>
            <p:cNvSpPr/>
            <p:nvPr/>
          </p:nvSpPr>
          <p:spPr>
            <a:xfrm>
              <a:off x="-25783400" y="3806975"/>
              <a:ext cx="192200" cy="35450"/>
            </a:xfrm>
            <a:custGeom>
              <a:rect b="b" l="l" r="r" t="t"/>
              <a:pathLst>
                <a:path extrusionOk="0" h="1418" w="768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60"/>
            <p:cNvSpPr/>
            <p:nvPr/>
          </p:nvSpPr>
          <p:spPr>
            <a:xfrm>
              <a:off x="-25764500" y="3635275"/>
              <a:ext cx="153600" cy="155175"/>
            </a:xfrm>
            <a:custGeom>
              <a:rect b="b" l="l" r="r" t="t"/>
              <a:pathLst>
                <a:path extrusionOk="0" h="6207" w="6144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0" name="Google Shape;540;p60"/>
          <p:cNvGrpSpPr/>
          <p:nvPr/>
        </p:nvGrpSpPr>
        <p:grpSpPr>
          <a:xfrm>
            <a:off x="8007917" y="1475564"/>
            <a:ext cx="599628" cy="618615"/>
            <a:chOff x="2685825" y="840375"/>
            <a:chExt cx="481900" cy="481825"/>
          </a:xfrm>
        </p:grpSpPr>
        <p:sp>
          <p:nvSpPr>
            <p:cNvPr id="541" name="Google Shape;541;p60"/>
            <p:cNvSpPr/>
            <p:nvPr/>
          </p:nvSpPr>
          <p:spPr>
            <a:xfrm>
              <a:off x="2685825" y="840375"/>
              <a:ext cx="481900" cy="481825"/>
            </a:xfrm>
            <a:custGeom>
              <a:rect b="b" l="l" r="r" t="t"/>
              <a:pathLst>
                <a:path extrusionOk="0"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" name="Google Shape;542;p60"/>
            <p:cNvSpPr/>
            <p:nvPr/>
          </p:nvSpPr>
          <p:spPr>
            <a:xfrm>
              <a:off x="2819200" y="98340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3" name="Google Shape;543;p60"/>
          <p:cNvGrpSpPr/>
          <p:nvPr/>
        </p:nvGrpSpPr>
        <p:grpSpPr>
          <a:xfrm>
            <a:off x="428345" y="3465823"/>
            <a:ext cx="718493" cy="665513"/>
            <a:chOff x="-65144125" y="4094450"/>
            <a:chExt cx="311900" cy="317425"/>
          </a:xfrm>
        </p:grpSpPr>
        <p:sp>
          <p:nvSpPr>
            <p:cNvPr id="544" name="Google Shape;544;p60"/>
            <p:cNvSpPr/>
            <p:nvPr/>
          </p:nvSpPr>
          <p:spPr>
            <a:xfrm>
              <a:off x="-65079550" y="4183450"/>
              <a:ext cx="185900" cy="185900"/>
            </a:xfrm>
            <a:custGeom>
              <a:rect b="b" l="l" r="r" t="t"/>
              <a:pathLst>
                <a:path extrusionOk="0" h="7436" w="7436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60"/>
            <p:cNvSpPr/>
            <p:nvPr/>
          </p:nvSpPr>
          <p:spPr>
            <a:xfrm>
              <a:off x="-65039375" y="4094450"/>
              <a:ext cx="104775" cy="19700"/>
            </a:xfrm>
            <a:custGeom>
              <a:rect b="b" l="l" r="r" t="t"/>
              <a:pathLst>
                <a:path extrusionOk="0" h="788" w="4191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60"/>
            <p:cNvSpPr/>
            <p:nvPr/>
          </p:nvSpPr>
          <p:spPr>
            <a:xfrm>
              <a:off x="-65144125" y="4121025"/>
              <a:ext cx="311900" cy="290850"/>
            </a:xfrm>
            <a:custGeom>
              <a:rect b="b" l="l" r="r" t="t"/>
              <a:pathLst>
                <a:path extrusionOk="0" h="11634" w="12476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" name="Google Shape;547;p60"/>
          <p:cNvGrpSpPr/>
          <p:nvPr/>
        </p:nvGrpSpPr>
        <p:grpSpPr>
          <a:xfrm>
            <a:off x="8007916" y="3512227"/>
            <a:ext cx="599640" cy="572689"/>
            <a:chOff x="-60988625" y="3740800"/>
            <a:chExt cx="316650" cy="310350"/>
          </a:xfrm>
        </p:grpSpPr>
        <p:sp>
          <p:nvSpPr>
            <p:cNvPr id="548" name="Google Shape;548;p60"/>
            <p:cNvSpPr/>
            <p:nvPr/>
          </p:nvSpPr>
          <p:spPr>
            <a:xfrm>
              <a:off x="-60988625" y="3740800"/>
              <a:ext cx="311125" cy="310350"/>
            </a:xfrm>
            <a:custGeom>
              <a:rect b="b" l="l" r="r" t="t"/>
              <a:pathLst>
                <a:path extrusionOk="0" h="12414" w="12445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60"/>
            <p:cNvSpPr/>
            <p:nvPr/>
          </p:nvSpPr>
          <p:spPr>
            <a:xfrm>
              <a:off x="-60742100" y="3920375"/>
              <a:ext cx="68550" cy="55175"/>
            </a:xfrm>
            <a:custGeom>
              <a:rect b="b" l="l" r="r" t="t"/>
              <a:pathLst>
                <a:path extrusionOk="0" h="2207" w="2742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60"/>
            <p:cNvSpPr/>
            <p:nvPr/>
          </p:nvSpPr>
          <p:spPr>
            <a:xfrm>
              <a:off x="-60740525" y="3741600"/>
              <a:ext cx="68550" cy="158325"/>
            </a:xfrm>
            <a:custGeom>
              <a:rect b="b" l="l" r="r" t="t"/>
              <a:pathLst>
                <a:path extrusionOk="0" h="6333" w="2742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51" name="Google Shape;551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6939" y="1475575"/>
            <a:ext cx="1860900" cy="2729354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61"/>
          <p:cNvSpPr txBox="1"/>
          <p:nvPr>
            <p:ph type="title"/>
          </p:nvPr>
        </p:nvSpPr>
        <p:spPr>
          <a:xfrm>
            <a:off x="803750" y="395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</a:t>
            </a:r>
            <a:r>
              <a:rPr lang="en"/>
              <a:t>TeleRehabilitation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61"/>
          <p:cNvSpPr txBox="1"/>
          <p:nvPr>
            <p:ph idx="1" type="subTitle"/>
          </p:nvPr>
        </p:nvSpPr>
        <p:spPr>
          <a:xfrm>
            <a:off x="1123550" y="1471225"/>
            <a:ext cx="34479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Computers have now allowed for people to get medical treatments and check ups virtually. </a:t>
            </a:r>
            <a:endParaRPr>
              <a:solidFill>
                <a:schemeClr val="dk1"/>
              </a:solidFill>
            </a:endParaRPr>
          </a:p>
          <a:p>
            <a:pPr indent="-3111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" sz="1300">
                <a:solidFill>
                  <a:schemeClr val="dk1"/>
                </a:solidFill>
              </a:rPr>
              <a:t>Provides accessibility to treatment to many people.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-"/>
            </a:pPr>
            <a:r>
              <a:rPr lang="en" sz="1300">
                <a:solidFill>
                  <a:schemeClr val="dk1"/>
                </a:solidFill>
              </a:rPr>
              <a:t>Makes process for patients quicker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-"/>
            </a:pPr>
            <a:r>
              <a:rPr lang="en" sz="1300">
                <a:solidFill>
                  <a:schemeClr val="dk1"/>
                </a:solidFill>
              </a:rPr>
              <a:t>Increases patient satisfaction and insures that patients follow their physical therapy treatment plan </a:t>
            </a:r>
            <a:endParaRPr sz="1300">
              <a:solidFill>
                <a:schemeClr val="dk1"/>
              </a:solidFill>
            </a:endParaRPr>
          </a:p>
        </p:txBody>
      </p:sp>
      <p:grpSp>
        <p:nvGrpSpPr>
          <p:cNvPr id="558" name="Google Shape;558;p61"/>
          <p:cNvGrpSpPr/>
          <p:nvPr/>
        </p:nvGrpSpPr>
        <p:grpSpPr>
          <a:xfrm>
            <a:off x="5205650" y="1369751"/>
            <a:ext cx="3017896" cy="2531353"/>
            <a:chOff x="649171" y="238145"/>
            <a:chExt cx="6249525" cy="5241981"/>
          </a:xfrm>
        </p:grpSpPr>
        <p:sp>
          <p:nvSpPr>
            <p:cNvPr id="559" name="Google Shape;559;p61"/>
            <p:cNvSpPr/>
            <p:nvPr/>
          </p:nvSpPr>
          <p:spPr>
            <a:xfrm>
              <a:off x="2850275" y="4515119"/>
              <a:ext cx="1849000" cy="810050"/>
            </a:xfrm>
            <a:custGeom>
              <a:rect b="b" l="l" r="r" t="t"/>
              <a:pathLst>
                <a:path extrusionOk="0" h="32402" w="73960">
                  <a:moveTo>
                    <a:pt x="7960" y="1"/>
                  </a:moveTo>
                  <a:cubicBezTo>
                    <a:pt x="5284" y="10848"/>
                    <a:pt x="2607" y="21625"/>
                    <a:pt x="1" y="32402"/>
                  </a:cubicBezTo>
                  <a:lnTo>
                    <a:pt x="73960" y="32402"/>
                  </a:lnTo>
                  <a:lnTo>
                    <a:pt x="66071" y="1"/>
                  </a:ln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61"/>
            <p:cNvSpPr/>
            <p:nvPr/>
          </p:nvSpPr>
          <p:spPr>
            <a:xfrm>
              <a:off x="2638975" y="5325151"/>
              <a:ext cx="2269850" cy="154975"/>
            </a:xfrm>
            <a:custGeom>
              <a:rect b="b" l="l" r="r" t="t"/>
              <a:pathLst>
                <a:path extrusionOk="0" h="6199" w="90794">
                  <a:moveTo>
                    <a:pt x="3875" y="0"/>
                  </a:moveTo>
                  <a:cubicBezTo>
                    <a:pt x="1761" y="0"/>
                    <a:pt x="1" y="2043"/>
                    <a:pt x="1" y="4508"/>
                  </a:cubicBezTo>
                  <a:lnTo>
                    <a:pt x="1" y="6199"/>
                  </a:lnTo>
                  <a:lnTo>
                    <a:pt x="90794" y="6199"/>
                  </a:lnTo>
                  <a:lnTo>
                    <a:pt x="90794" y="4508"/>
                  </a:lnTo>
                  <a:cubicBezTo>
                    <a:pt x="90794" y="2043"/>
                    <a:pt x="89103" y="0"/>
                    <a:pt x="86990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61"/>
            <p:cNvSpPr/>
            <p:nvPr/>
          </p:nvSpPr>
          <p:spPr>
            <a:xfrm>
              <a:off x="649171" y="238145"/>
              <a:ext cx="6249525" cy="4250923"/>
            </a:xfrm>
            <a:custGeom>
              <a:rect b="b" l="l" r="r" t="t"/>
              <a:pathLst>
                <a:path extrusionOk="0" h="157427" w="249981">
                  <a:moveTo>
                    <a:pt x="6198" y="0"/>
                  </a:moveTo>
                  <a:cubicBezTo>
                    <a:pt x="2817" y="0"/>
                    <a:pt x="0" y="2817"/>
                    <a:pt x="0" y="6198"/>
                  </a:cubicBezTo>
                  <a:lnTo>
                    <a:pt x="0" y="157427"/>
                  </a:lnTo>
                  <a:lnTo>
                    <a:pt x="249980" y="157427"/>
                  </a:lnTo>
                  <a:lnTo>
                    <a:pt x="249980" y="6198"/>
                  </a:lnTo>
                  <a:cubicBezTo>
                    <a:pt x="249980" y="2817"/>
                    <a:pt x="247233" y="0"/>
                    <a:pt x="243782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61"/>
            <p:cNvSpPr/>
            <p:nvPr/>
          </p:nvSpPr>
          <p:spPr>
            <a:xfrm>
              <a:off x="904475" y="481125"/>
              <a:ext cx="5738850" cy="3435575"/>
            </a:xfrm>
            <a:custGeom>
              <a:rect b="b" l="l" r="r" t="t"/>
              <a:pathLst>
                <a:path extrusionOk="0" h="137423" w="229554">
                  <a:moveTo>
                    <a:pt x="0" y="0"/>
                  </a:moveTo>
                  <a:lnTo>
                    <a:pt x="0" y="137423"/>
                  </a:lnTo>
                  <a:lnTo>
                    <a:pt x="229554" y="137423"/>
                  </a:lnTo>
                  <a:lnTo>
                    <a:pt x="22955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63" name="Google Shape;563;p61"/>
          <p:cNvPicPr preferRelativeResize="0"/>
          <p:nvPr/>
        </p:nvPicPr>
        <p:blipFill rotWithShape="1">
          <a:blip r:embed="rId3">
            <a:alphaModFix/>
          </a:blip>
          <a:srcRect b="0" l="2969" r="0" t="4058"/>
          <a:stretch/>
        </p:blipFill>
        <p:spPr>
          <a:xfrm>
            <a:off x="5328850" y="1471225"/>
            <a:ext cx="2780277" cy="168505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" name="Google Shape;568;p62"/>
          <p:cNvGrpSpPr/>
          <p:nvPr/>
        </p:nvGrpSpPr>
        <p:grpSpPr>
          <a:xfrm>
            <a:off x="1112120" y="440153"/>
            <a:ext cx="7251816" cy="4158875"/>
            <a:chOff x="1293506" y="2959057"/>
            <a:chExt cx="374730" cy="252870"/>
          </a:xfrm>
        </p:grpSpPr>
        <p:sp>
          <p:nvSpPr>
            <p:cNvPr id="569" name="Google Shape;569;p62"/>
            <p:cNvSpPr/>
            <p:nvPr/>
          </p:nvSpPr>
          <p:spPr>
            <a:xfrm>
              <a:off x="1311599" y="2959057"/>
              <a:ext cx="338544" cy="228735"/>
            </a:xfrm>
            <a:custGeom>
              <a:rect b="b" l="l" r="r" t="t"/>
              <a:pathLst>
                <a:path extrusionOk="0" h="9447" w="12892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62"/>
            <p:cNvSpPr/>
            <p:nvPr/>
          </p:nvSpPr>
          <p:spPr>
            <a:xfrm>
              <a:off x="1293506" y="3181755"/>
              <a:ext cx="374730" cy="30173"/>
            </a:xfrm>
            <a:custGeom>
              <a:rect b="b" l="l" r="r" t="t"/>
              <a:pathLst>
                <a:path extrusionOk="0" h="1149" w="1427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62"/>
            <p:cNvSpPr/>
            <p:nvPr/>
          </p:nvSpPr>
          <p:spPr>
            <a:xfrm>
              <a:off x="1293506" y="3181755"/>
              <a:ext cx="374730" cy="12080"/>
            </a:xfrm>
            <a:custGeom>
              <a:rect b="b" l="l" r="r" t="t"/>
              <a:pathLst>
                <a:path extrusionOk="0" h="460" w="1427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62"/>
            <p:cNvSpPr/>
            <p:nvPr/>
          </p:nvSpPr>
          <p:spPr>
            <a:xfrm>
              <a:off x="1444527" y="3181755"/>
              <a:ext cx="72661" cy="18119"/>
            </a:xfrm>
            <a:custGeom>
              <a:rect b="b" l="l" r="r" t="t"/>
              <a:pathLst>
                <a:path extrusionOk="0" h="690" w="2767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3" name="Google Shape;573;p62"/>
          <p:cNvSpPr txBox="1"/>
          <p:nvPr/>
        </p:nvSpPr>
        <p:spPr>
          <a:xfrm>
            <a:off x="1749250" y="590800"/>
            <a:ext cx="1992600" cy="4770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rPr>
              <a:t>In conclusion</a:t>
            </a:r>
            <a:endParaRPr sz="1900">
              <a:solidFill>
                <a:schemeClr val="dk2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574" name="Google Shape;574;p62"/>
          <p:cNvSpPr txBox="1"/>
          <p:nvPr/>
        </p:nvSpPr>
        <p:spPr>
          <a:xfrm>
            <a:off x="2148875" y="1359150"/>
            <a:ext cx="5178300" cy="21240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-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Technology has improved our lives in many aspects especially in the medical field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-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Physical therapy is a prime example of this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-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Physical therapy is something a great majority of people utilize 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at least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once in their lives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-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With technology we can improve that experience 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